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3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DE570D5-5837-B5CC-6A82-D4CFB24ABB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79A322F-0DD8-AB47-B3E7-350703BCB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C563DD0-BA66-1A52-553F-9C20A88E5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5B22C9A-5F42-DD85-480F-9DBFA542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BDF1338-3FD4-4BD2-CA21-5D52FB494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3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F0B4240-4AAE-1D3F-DE53-A61D47D0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41F355B5-4250-FDAF-C4F5-04DAEF2C6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FB5BBB0-9047-E0D1-3FD9-37A08F1C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1FE2B8B-7005-64B8-BFC5-F11A23EBA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014C12D-1F4F-7613-C441-A9502404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41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E6BE0D62-9B52-DFD0-4E32-8BAF634A86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CFF6D13-9FDE-2AE2-4ECD-E094BE02D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0218C63-E570-6205-E25E-C322570B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045CF61-FF63-1E64-781C-F568C32B8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7E4E882-24CE-A245-D8D7-F9BCA599C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51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6B3928-3D8C-415C-A521-F4BE2E95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E57389D-5475-0A8F-7958-71783FFAA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E91D124-A716-5572-6BEA-B3E417C7E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C0CC728-8042-F599-4D95-AF7AD4A66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37CDDB1-42D2-855F-B6DC-4E717749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2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BA3F55D-F6EB-66CF-9A93-4650D470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CB5418E-5541-DEF0-E017-134AEE298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2F32074-681A-A2EA-7057-E3EC73324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4F6AD77-4D7C-DFDE-0813-C92660A79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C808606-AB9D-8FD3-D217-00C3B0B3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36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09392CD-9D4D-5247-63AE-FB5BA1C98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85B1741-0241-99C5-2B44-547017684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75DD2F2-4AD8-4843-277B-47D2FC428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F69AAC7-9ADD-ED86-88FC-14F48F870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DCB22B9-5435-BFA7-7E2E-F7C4FBEC6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E2E8B7B-CB63-3020-42EC-A0379B95A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71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A18B844-0637-0F24-E67E-B085B3D6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68615A8-AF1D-5268-DF12-B5AA6ACC9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CB371E4D-5CC3-9900-EDBF-676B58543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110D1908-B185-29A4-DDBB-6BAAC9F484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9843F6C-B96C-A718-F1D8-7CF84EF0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0919D77-AF1C-5B23-5FE5-894778DC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BC75DE51-DBE4-D420-167D-DC3FFE637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E40677FE-3E88-E9DB-CDE0-F4839F6BF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32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4BBF56-35C9-3F4B-192A-DC6251E2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5A7322F-B70C-187E-B4DA-CD8E0D923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1E2DB655-7877-0B08-B362-7839FEB0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EB58011A-3B5A-BEE8-5BF4-76F7D4C1E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879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59E2086D-3980-C0D6-444E-B9EBA7EAE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C773D56-8280-3C45-34D1-1CAC7FECD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1283B88-758A-D961-1982-ACB58B4C7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3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6C9AE39-4E19-D10F-5D0D-EB4CCBED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6A1B01-986C-B9B6-A167-F9D18E67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B5F08790-20B5-4A14-D8AF-8425336180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721E69A-401A-4706-84F5-A654B2E9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CBBA9E4-7057-404B-B800-83EB6809C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1802829-6E13-BF0C-AB96-A203712FA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4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3A41BF5-4957-9742-BEB7-B5EE8E22D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9B7E251-63F3-2B51-2CAA-45FD7338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4DDA106-D0E8-F2DA-AB5D-130935EE2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66EE200-8D5F-B50B-C82E-C33C960F4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E9B1907-2B87-F9D1-7EFD-7ECF4B54D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5C7F1CD-5C52-B71A-68EF-CD6C1C2F5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01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1BB11867-CEA1-1D8B-A7DF-2FDF93D0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7EEE4B5-C3A7-D10C-45C2-00A801204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8A34F55-FF2D-47FA-79C9-D36225E123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2A84A-A186-4643-BD5C-38594DDC64BB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D050EBD-A182-EF88-90B7-F2D6F2431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0E00B85-4E26-F451-2A75-99B0DC66A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E2970-4DE9-44A1-B937-58A5E5B34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014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io.reedpopcdn.com/chess-playing-hand.jpeg?width=1600&amp;height=900&amp;fit=crop&amp;quality=100&amp;format=png&amp;enable=upscale&amp;auto=webp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reamstime.com/stock-illustration-chess-network-creative-smart-pieces-image49090738" TargetMode="External"/><Relationship Id="rId4" Type="http://schemas.openxmlformats.org/officeDocument/2006/relationships/hyperlink" Target="https://images.chesscomfiles.com/uploads/v1/article/24364.c1656340.668x375o.af56013e623b@2x.jpe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satranç taşı, salon oyun ve sporları, satranç, masa oyunu içeren bir resim&#10;&#10;Açıklama otomatik olarak oluşturuldu">
            <a:extLst>
              <a:ext uri="{FF2B5EF4-FFF2-40B4-BE49-F238E27FC236}">
                <a16:creationId xmlns:a16="http://schemas.microsoft.com/office/drawing/2014/main" id="{E867C6E5-828B-8688-E397-C6E9A2D5EC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7"/>
          <a:stretch/>
        </p:blipFill>
        <p:spPr>
          <a:xfrm>
            <a:off x="128585" y="115194"/>
            <a:ext cx="11934817" cy="6627613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1FF67FBB-A1CC-6B8B-B825-AB2AD7AC9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505449" cy="2387600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spcAft>
                <a:spcPts val="1000"/>
              </a:spcAft>
            </a:pPr>
            <a:r>
              <a:rPr lang="en-US" sz="3100" b="1">
                <a:solidFill>
                  <a:schemeClr val="bg1"/>
                </a:solidFill>
                <a:effectLst/>
              </a:rPr>
              <a:t>Analyzing Opening Choices and Player Strengths in Online Chess:</a:t>
            </a:r>
            <a:br>
              <a:rPr lang="en-US" sz="3100">
                <a:solidFill>
                  <a:schemeClr val="bg1"/>
                </a:solidFill>
                <a:effectLst/>
              </a:rPr>
            </a:br>
            <a:r>
              <a:rPr lang="en-US" sz="3100" b="1">
                <a:solidFill>
                  <a:schemeClr val="bg1"/>
                </a:solidFill>
                <a:effectLst/>
              </a:rPr>
              <a:t>A Network Analysis Approach</a:t>
            </a:r>
            <a:br>
              <a:rPr lang="en-US" sz="3100">
                <a:solidFill>
                  <a:schemeClr val="bg1"/>
                </a:solidFill>
                <a:effectLst/>
              </a:rPr>
            </a:br>
            <a:endParaRPr lang="en-US" sz="3100">
              <a:solidFill>
                <a:schemeClr val="bg1"/>
              </a:solidFill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F7AE3BC-C292-BE3D-3DC6-C914761C1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Serkan Kütük – 27054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Özge Karasu – 26508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Gürkan Taha Soylu – 26883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Taner Dinçer – 26889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Uğur Öztunç - 28176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12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4" name="Rectangle 410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A036413-46D3-289D-4BC5-60676F27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Community Detection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69F048DC-E372-461A-3CDB-697DC5B012C2}"/>
              </a:ext>
            </a:extLst>
          </p:cNvPr>
          <p:cNvSpPr txBox="1"/>
          <p:nvPr/>
        </p:nvSpPr>
        <p:spPr>
          <a:xfrm>
            <a:off x="1651603" y="5559916"/>
            <a:ext cx="24884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800-1200 rating group, colorized by the community detection</a:t>
            </a:r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2CF07707-FDE3-4AC0-D25E-07EC5F42E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626" y="1961867"/>
            <a:ext cx="360045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>
            <a:extLst>
              <a:ext uri="{FF2B5EF4-FFF2-40B4-BE49-F238E27FC236}">
                <a16:creationId xmlns:a16="http://schemas.microsoft.com/office/drawing/2014/main" id="{D0061B44-A4C8-2E24-1811-8A92D233A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522" y="1961867"/>
            <a:ext cx="3571306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9EAE1745-BE49-5B67-A388-92BC0D4E208F}"/>
              </a:ext>
            </a:extLst>
          </p:cNvPr>
          <p:cNvSpPr txBox="1"/>
          <p:nvPr/>
        </p:nvSpPr>
        <p:spPr>
          <a:xfrm>
            <a:off x="6817927" y="5559916"/>
            <a:ext cx="24884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1201-1600 rating group, colorized by the community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372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nklilik, çizim, resif, sanat içeren bir resim&#10;&#10;Açıklama otomatik olarak oluşturuldu">
            <a:extLst>
              <a:ext uri="{FF2B5EF4-FFF2-40B4-BE49-F238E27FC236}">
                <a16:creationId xmlns:a16="http://schemas.microsoft.com/office/drawing/2014/main" id="{284A9194-7FB9-05B4-8FF5-F90BD3FBA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7815" y="1123527"/>
            <a:ext cx="4710792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28" name="Straight Connector 5127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573887"/>
            <a:ext cx="0" cy="3710227"/>
          </a:xfrm>
          <a:prstGeom prst="line">
            <a:avLst/>
          </a:prstGeom>
          <a:ln w="19050">
            <a:solidFill>
              <a:srgbClr val="ED6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3" name="Picture 3" descr="renklilik, çizim, sanat içeren bir resim&#10;&#10;Açıklama otomatik olarak oluşturuldu">
            <a:extLst>
              <a:ext uri="{FF2B5EF4-FFF2-40B4-BE49-F238E27FC236}">
                <a16:creationId xmlns:a16="http://schemas.microsoft.com/office/drawing/2014/main" id="{D6043A3F-C989-E264-6FAD-744E22778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3240" y="1123527"/>
            <a:ext cx="4604800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F7C8ADE0-E0A7-9723-5FE0-127BDE5F0693}"/>
              </a:ext>
            </a:extLst>
          </p:cNvPr>
          <p:cNvSpPr txBox="1"/>
          <p:nvPr/>
        </p:nvSpPr>
        <p:spPr>
          <a:xfrm>
            <a:off x="1695789" y="5752540"/>
            <a:ext cx="37011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1601-2000 rating group, colorized by the community detection</a:t>
            </a:r>
            <a:endParaRPr lang="en-US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89D7A5A-5212-40A4-23C2-933CD1266204}"/>
              </a:ext>
            </a:extLst>
          </p:cNvPr>
          <p:cNvSpPr txBox="1"/>
          <p:nvPr/>
        </p:nvSpPr>
        <p:spPr>
          <a:xfrm>
            <a:off x="6795069" y="5752540"/>
            <a:ext cx="3701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2001-2400 rating group, colorized by the community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742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10"/>
            <a:ext cx="12192000" cy="6862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A0471B1-4440-95DD-77F5-A5DEA5724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03" y="507238"/>
            <a:ext cx="3555916" cy="3845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5" name="Resim 4" descr="taslak, origami, siluet, kalıp, desen, düzen içeren bir resim&#10;&#10;Açıklama otomatik olarak oluşturuldu">
            <a:extLst>
              <a:ext uri="{FF2B5EF4-FFF2-40B4-BE49-F238E27FC236}">
                <a16:creationId xmlns:a16="http://schemas.microsoft.com/office/drawing/2014/main" id="{5A6754D8-AA21-23F2-C1D8-55ED4CCF9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0" r="-2" b="3284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  <p:sp>
        <p:nvSpPr>
          <p:cNvPr id="190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1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6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813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9CB0874-88B8-43D3-B0B6-C32F790F7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BFD067A-52BE-40EE-B7CA-391830B9A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2561771"/>
            <a:chOff x="0" y="0"/>
            <a:chExt cx="12192000" cy="2561771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CDA7855-806B-4A02-9C19-24872E4D8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AFE70DE-5BEC-4E54-98D2-48C13E149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15B8CC4-8CCE-428F-AE7E-28D178984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2027156"/>
            <a:ext cx="12192000" cy="757168"/>
            <a:chOff x="0" y="2959818"/>
            <a:chExt cx="12192000" cy="757168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6359FA2-E374-4073-8269-E10D2AE74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A1F0E66-9B5E-4980-8AEC-B4D144B48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8350CC-FA14-8FF3-B64F-72FF66F3F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2914" y="3070719"/>
            <a:ext cx="7866061" cy="2937969"/>
          </a:xfrm>
        </p:spPr>
        <p:txBody>
          <a:bodyPr>
            <a:normAutofit/>
          </a:bodyPr>
          <a:lstStyle/>
          <a:p>
            <a:pPr>
              <a:spcBef>
                <a:spcPts val="1500"/>
              </a:spcBef>
              <a:spcAft>
                <a:spcPts val="200"/>
              </a:spcAft>
            </a:pPr>
            <a:r>
              <a:rPr lang="en-US" sz="1100" b="1" kern="0" cap="small" spc="25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References</a:t>
            </a:r>
          </a:p>
          <a:p>
            <a:pPr marL="457200" indent="-457200">
              <a:spcAft>
                <a:spcPts val="1000"/>
              </a:spcAft>
            </a:pPr>
            <a:r>
              <a:rPr lang="en-US" sz="1100" i="1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About lichess.org</a:t>
            </a:r>
            <a:r>
              <a:rPr lang="en-US" sz="1100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(n.d.). Retrieved from lichess.org: https://lichess.org/about</a:t>
            </a:r>
          </a:p>
          <a:p>
            <a:pPr marL="457200" indent="-457200">
              <a:spcAft>
                <a:spcPts val="10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Almeira, N., Schaigorodsky, A. L., Perotti, J. I., &amp; Billoni, O. V. (2017). </a:t>
            </a:r>
            <a:r>
              <a:rPr lang="en-US" sz="1100" i="1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Structure Constrained By Metadata In Networks Of Chess Players.</a:t>
            </a:r>
            <a:r>
              <a:rPr lang="en-US" sz="1100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Nature.</a:t>
            </a:r>
          </a:p>
          <a:p>
            <a:pPr marL="457200" indent="-457200">
              <a:spcAft>
                <a:spcPts val="10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Marzo, G. D., &amp; Servedio, V. D. (2023). </a:t>
            </a:r>
            <a:r>
              <a:rPr lang="en-US" sz="1100" i="1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Quantifying the complexity and similarity of chess openings using online chess community data.</a:t>
            </a:r>
            <a:r>
              <a:rPr lang="en-US" sz="1100">
                <a:solidFill>
                  <a:schemeClr val="tx1">
                    <a:alpha val="8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Nature.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tr-TR" sz="1100">
                <a:solidFill>
                  <a:schemeClr val="tx1">
                    <a:alpha val="80000"/>
                  </a:schemeClr>
                </a:solidFill>
              </a:rPr>
              <a:t>Images used in the Slide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tr-TR" sz="1100">
                <a:solidFill>
                  <a:schemeClr val="tx1">
                    <a:alpha val="80000"/>
                  </a:schemeClr>
                </a:solidFill>
                <a:hlinkClick r:id="rId3"/>
              </a:rPr>
              <a:t>https://assetsio.reedpopcdn.com/chess-playing-hand.jpeg?width=1600&amp;height=900&amp;fit=crop&amp;quality=100&amp;format=png&amp;enable=upscale&amp;auto=webp</a:t>
            </a:r>
            <a:endParaRPr lang="tr-TR" sz="1100">
              <a:solidFill>
                <a:schemeClr val="tx1">
                  <a:alpha val="8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tr-TR" sz="1100">
                <a:solidFill>
                  <a:schemeClr val="tx1">
                    <a:alpha val="80000"/>
                  </a:schemeClr>
                </a:solidFill>
                <a:hlinkClick r:id="rId4"/>
              </a:rPr>
              <a:t>https://images.chesscomfiles.com/uploads/v1/article/24364.c1656340.668x375o.af56013e623b@2x.jpeg</a:t>
            </a:r>
            <a:endParaRPr lang="tr-TR" sz="1100">
              <a:solidFill>
                <a:schemeClr val="tx1">
                  <a:alpha val="8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tr-TR" sz="1100">
                <a:solidFill>
                  <a:schemeClr val="tx1">
                    <a:alpha val="80000"/>
                  </a:schemeClr>
                </a:solidFill>
                <a:hlinkClick r:id="rId5"/>
              </a:rPr>
              <a:t>https://www.dreamstime.com/stock-illustration-chess-network-creative-smart-pieces-image49090738</a:t>
            </a:r>
            <a:endParaRPr lang="tr-TR" sz="110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tr-TR" sz="110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244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Rectangle 105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E6D7C89-358D-2A8D-9D20-4FD9051E4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tr-TR" sz="3800">
                <a:solidFill>
                  <a:schemeClr val="bg1"/>
                </a:solidFill>
              </a:rPr>
              <a:t>Dataset</a:t>
            </a:r>
            <a:endParaRPr lang="en-US" sz="3800">
              <a:solidFill>
                <a:schemeClr val="bg1"/>
              </a:solidFill>
            </a:endParaRPr>
          </a:p>
        </p:txBody>
      </p: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2" name="İçerik Yer Tutucusu 2">
            <a:extLst>
              <a:ext uri="{FF2B5EF4-FFF2-40B4-BE49-F238E27FC236}">
                <a16:creationId xmlns:a16="http://schemas.microsoft.com/office/drawing/2014/main" id="{EC1AC1AC-514A-753B-0C0A-8A244DFAF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tr-TR" sz="2000" dirty="0">
                <a:solidFill>
                  <a:schemeClr val="bg1"/>
                </a:solidFill>
              </a:rPr>
              <a:t>2015.11.01 – 2021.01.23</a:t>
            </a:r>
          </a:p>
          <a:p>
            <a:r>
              <a:rPr lang="tr-TR" sz="2000" dirty="0">
                <a:solidFill>
                  <a:schemeClr val="bg1"/>
                </a:solidFill>
              </a:rPr>
              <a:t>31188 </a:t>
            </a:r>
            <a:r>
              <a:rPr lang="tr-TR" sz="2000" dirty="0" err="1">
                <a:solidFill>
                  <a:schemeClr val="bg1"/>
                </a:solidFill>
              </a:rPr>
              <a:t>Matches</a:t>
            </a:r>
            <a:endParaRPr lang="tr-TR" sz="2000" dirty="0">
              <a:solidFill>
                <a:schemeClr val="bg1"/>
              </a:solidFill>
            </a:endParaRPr>
          </a:p>
          <a:p>
            <a:r>
              <a:rPr lang="tr-TR" sz="2000" dirty="0">
                <a:solidFill>
                  <a:schemeClr val="bg1"/>
                </a:solidFill>
              </a:rPr>
              <a:t>3498 </a:t>
            </a:r>
            <a:r>
              <a:rPr lang="tr-TR" sz="2000" dirty="0" err="1">
                <a:solidFill>
                  <a:schemeClr val="bg1"/>
                </a:solidFill>
              </a:rPr>
              <a:t>Players</a:t>
            </a:r>
            <a:endParaRPr lang="tr-TR" sz="2000" dirty="0">
              <a:solidFill>
                <a:schemeClr val="bg1"/>
              </a:solidFill>
            </a:endParaRPr>
          </a:p>
          <a:p>
            <a:r>
              <a:rPr lang="tr-TR" sz="2000" dirty="0">
                <a:solidFill>
                  <a:schemeClr val="bg1"/>
                </a:solidFill>
              </a:rPr>
              <a:t>473 </a:t>
            </a:r>
            <a:r>
              <a:rPr lang="tr-TR" sz="2000" dirty="0" err="1">
                <a:solidFill>
                  <a:schemeClr val="bg1"/>
                </a:solidFill>
              </a:rPr>
              <a:t>Different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Openings</a:t>
            </a:r>
            <a:endParaRPr lang="tr-TR" sz="2000" dirty="0">
              <a:solidFill>
                <a:schemeClr val="bg1"/>
              </a:solidFill>
            </a:endParaRPr>
          </a:p>
          <a:p>
            <a:r>
              <a:rPr lang="tr-TR" sz="2000" dirty="0" err="1">
                <a:solidFill>
                  <a:schemeClr val="bg1"/>
                </a:solidFill>
              </a:rPr>
              <a:t>Lowest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Elo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score</a:t>
            </a:r>
            <a:r>
              <a:rPr lang="tr-TR" sz="2000" dirty="0">
                <a:solidFill>
                  <a:schemeClr val="bg1"/>
                </a:solidFill>
              </a:rPr>
              <a:t> – 802</a:t>
            </a:r>
          </a:p>
          <a:p>
            <a:r>
              <a:rPr lang="tr-TR" sz="2000" dirty="0" err="1">
                <a:solidFill>
                  <a:schemeClr val="bg1"/>
                </a:solidFill>
              </a:rPr>
              <a:t>Highest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Elo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score</a:t>
            </a:r>
            <a:r>
              <a:rPr lang="tr-TR" sz="2000" dirty="0">
                <a:solidFill>
                  <a:schemeClr val="bg1"/>
                </a:solidFill>
              </a:rPr>
              <a:t> - 2641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061" name="Straight Connector 106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Figure 1">
            <a:extLst>
              <a:ext uri="{FF2B5EF4-FFF2-40B4-BE49-F238E27FC236}">
                <a16:creationId xmlns:a16="http://schemas.microsoft.com/office/drawing/2014/main" id="{6764FCC0-944A-1E1B-7E02-1F22C247E7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5" r="3" b="3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755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satranç taşı, satranç, masa oyunu, salon oyun ve sporları içeren bir resim&#10;&#10;Açıklama otomatik olarak oluşturuldu">
            <a:extLst>
              <a:ext uri="{FF2B5EF4-FFF2-40B4-BE49-F238E27FC236}">
                <a16:creationId xmlns:a16="http://schemas.microsoft.com/office/drawing/2014/main" id="{52B0B928-DC89-33AB-B157-C1414A9C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854DBCA-D3C3-4C19-9B2E-DFA0BE647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7853" y="0"/>
            <a:ext cx="10256294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383CB6-8BE5-4911-970B-A4151A07E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16525" y="0"/>
            <a:ext cx="9958950" cy="6858000"/>
          </a:xfrm>
          <a:custGeom>
            <a:avLst/>
            <a:gdLst>
              <a:gd name="connsiteX0" fmla="*/ 7551973 w 9174595"/>
              <a:gd name="connsiteY0" fmla="*/ 0 h 6858000"/>
              <a:gd name="connsiteX1" fmla="*/ 5634635 w 9174595"/>
              <a:gd name="connsiteY1" fmla="*/ 0 h 6858000"/>
              <a:gd name="connsiteX2" fmla="*/ 5550590 w 9174595"/>
              <a:gd name="connsiteY2" fmla="*/ 0 h 6858000"/>
              <a:gd name="connsiteX3" fmla="*/ 5480986 w 9174595"/>
              <a:gd name="connsiteY3" fmla="*/ 0 h 6858000"/>
              <a:gd name="connsiteX4" fmla="*/ 4886240 w 9174595"/>
              <a:gd name="connsiteY4" fmla="*/ 0 h 6858000"/>
              <a:gd name="connsiteX5" fmla="*/ 4816638 w 9174595"/>
              <a:gd name="connsiteY5" fmla="*/ 0 h 6858000"/>
              <a:gd name="connsiteX6" fmla="*/ 4357958 w 9174595"/>
              <a:gd name="connsiteY6" fmla="*/ 0 h 6858000"/>
              <a:gd name="connsiteX7" fmla="*/ 4288354 w 9174595"/>
              <a:gd name="connsiteY7" fmla="*/ 0 h 6858000"/>
              <a:gd name="connsiteX8" fmla="*/ 3693608 w 9174595"/>
              <a:gd name="connsiteY8" fmla="*/ 0 h 6858000"/>
              <a:gd name="connsiteX9" fmla="*/ 3624006 w 9174595"/>
              <a:gd name="connsiteY9" fmla="*/ 0 h 6858000"/>
              <a:gd name="connsiteX10" fmla="*/ 3276448 w 9174595"/>
              <a:gd name="connsiteY10" fmla="*/ 0 h 6858000"/>
              <a:gd name="connsiteX11" fmla="*/ 1622622 w 9174595"/>
              <a:gd name="connsiteY11" fmla="*/ 0 h 6858000"/>
              <a:gd name="connsiteX12" fmla="*/ 1600504 w 9174595"/>
              <a:gd name="connsiteY12" fmla="*/ 14997 h 6858000"/>
              <a:gd name="connsiteX13" fmla="*/ 0 w 9174595"/>
              <a:gd name="connsiteY13" fmla="*/ 3621656 h 6858000"/>
              <a:gd name="connsiteX14" fmla="*/ 1873886 w 9174595"/>
              <a:gd name="connsiteY14" fmla="*/ 6374814 h 6858000"/>
              <a:gd name="connsiteX15" fmla="*/ 2390406 w 9174595"/>
              <a:gd name="connsiteY15" fmla="*/ 6780599 h 6858000"/>
              <a:gd name="connsiteX16" fmla="*/ 2502136 w 9174595"/>
              <a:gd name="connsiteY16" fmla="*/ 6858000 h 6858000"/>
              <a:gd name="connsiteX17" fmla="*/ 3276448 w 9174595"/>
              <a:gd name="connsiteY17" fmla="*/ 6858000 h 6858000"/>
              <a:gd name="connsiteX18" fmla="*/ 3624006 w 9174595"/>
              <a:gd name="connsiteY18" fmla="*/ 6858000 h 6858000"/>
              <a:gd name="connsiteX19" fmla="*/ 3693608 w 9174595"/>
              <a:gd name="connsiteY19" fmla="*/ 6858000 h 6858000"/>
              <a:gd name="connsiteX20" fmla="*/ 4288354 w 9174595"/>
              <a:gd name="connsiteY20" fmla="*/ 6858000 h 6858000"/>
              <a:gd name="connsiteX21" fmla="*/ 4357958 w 9174595"/>
              <a:gd name="connsiteY21" fmla="*/ 6858000 h 6858000"/>
              <a:gd name="connsiteX22" fmla="*/ 4816638 w 9174595"/>
              <a:gd name="connsiteY22" fmla="*/ 6858000 h 6858000"/>
              <a:gd name="connsiteX23" fmla="*/ 4886240 w 9174595"/>
              <a:gd name="connsiteY23" fmla="*/ 6858000 h 6858000"/>
              <a:gd name="connsiteX24" fmla="*/ 5480986 w 9174595"/>
              <a:gd name="connsiteY24" fmla="*/ 6858000 h 6858000"/>
              <a:gd name="connsiteX25" fmla="*/ 5550590 w 9174595"/>
              <a:gd name="connsiteY25" fmla="*/ 6858000 h 6858000"/>
              <a:gd name="connsiteX26" fmla="*/ 5634635 w 9174595"/>
              <a:gd name="connsiteY26" fmla="*/ 6858000 h 6858000"/>
              <a:gd name="connsiteX27" fmla="*/ 6672460 w 9174595"/>
              <a:gd name="connsiteY27" fmla="*/ 6858000 h 6858000"/>
              <a:gd name="connsiteX28" fmla="*/ 6784188 w 9174595"/>
              <a:gd name="connsiteY28" fmla="*/ 6780599 h 6858000"/>
              <a:gd name="connsiteX29" fmla="*/ 7300708 w 9174595"/>
              <a:gd name="connsiteY29" fmla="*/ 6374814 h 6858000"/>
              <a:gd name="connsiteX30" fmla="*/ 9174595 w 9174595"/>
              <a:gd name="connsiteY30" fmla="*/ 3621656 h 6858000"/>
              <a:gd name="connsiteX31" fmla="*/ 7574092 w 9174595"/>
              <a:gd name="connsiteY3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174595" h="6858000">
                <a:moveTo>
                  <a:pt x="7551973" y="0"/>
                </a:moveTo>
                <a:lnTo>
                  <a:pt x="5634635" y="0"/>
                </a:lnTo>
                <a:lnTo>
                  <a:pt x="5550590" y="0"/>
                </a:lnTo>
                <a:lnTo>
                  <a:pt x="5480986" y="0"/>
                </a:lnTo>
                <a:lnTo>
                  <a:pt x="4886240" y="0"/>
                </a:lnTo>
                <a:lnTo>
                  <a:pt x="4816638" y="0"/>
                </a:lnTo>
                <a:lnTo>
                  <a:pt x="4357958" y="0"/>
                </a:lnTo>
                <a:lnTo>
                  <a:pt x="4288354" y="0"/>
                </a:lnTo>
                <a:lnTo>
                  <a:pt x="3693608" y="0"/>
                </a:lnTo>
                <a:lnTo>
                  <a:pt x="3624006" y="0"/>
                </a:lnTo>
                <a:lnTo>
                  <a:pt x="3276448" y="0"/>
                </a:lnTo>
                <a:lnTo>
                  <a:pt x="1622622" y="0"/>
                </a:lnTo>
                <a:lnTo>
                  <a:pt x="1600504" y="14997"/>
                </a:lnTo>
                <a:cubicBezTo>
                  <a:pt x="573594" y="754641"/>
                  <a:pt x="0" y="2093192"/>
                  <a:pt x="0" y="3621656"/>
                </a:cubicBezTo>
                <a:cubicBezTo>
                  <a:pt x="0" y="4969131"/>
                  <a:pt x="928496" y="5602839"/>
                  <a:pt x="1873886" y="6374814"/>
                </a:cubicBezTo>
                <a:cubicBezTo>
                  <a:pt x="2046046" y="6515397"/>
                  <a:pt x="2216632" y="6653108"/>
                  <a:pt x="2390406" y="6780599"/>
                </a:cubicBezTo>
                <a:lnTo>
                  <a:pt x="2502136" y="6858000"/>
                </a:lnTo>
                <a:lnTo>
                  <a:pt x="3276448" y="6858000"/>
                </a:lnTo>
                <a:lnTo>
                  <a:pt x="3624006" y="6858000"/>
                </a:lnTo>
                <a:lnTo>
                  <a:pt x="3693608" y="6858000"/>
                </a:lnTo>
                <a:lnTo>
                  <a:pt x="4288354" y="6858000"/>
                </a:lnTo>
                <a:lnTo>
                  <a:pt x="4357958" y="6858000"/>
                </a:lnTo>
                <a:lnTo>
                  <a:pt x="4816638" y="6858000"/>
                </a:lnTo>
                <a:lnTo>
                  <a:pt x="4886240" y="6858000"/>
                </a:lnTo>
                <a:lnTo>
                  <a:pt x="5480986" y="6858000"/>
                </a:lnTo>
                <a:lnTo>
                  <a:pt x="5550590" y="6858000"/>
                </a:lnTo>
                <a:lnTo>
                  <a:pt x="5634635" y="6858000"/>
                </a:lnTo>
                <a:lnTo>
                  <a:pt x="6672460" y="6858000"/>
                </a:lnTo>
                <a:lnTo>
                  <a:pt x="6784188" y="6780599"/>
                </a:lnTo>
                <a:cubicBezTo>
                  <a:pt x="6957963" y="6653108"/>
                  <a:pt x="7128548" y="6515397"/>
                  <a:pt x="7300708" y="6374814"/>
                </a:cubicBezTo>
                <a:cubicBezTo>
                  <a:pt x="8246100" y="5602839"/>
                  <a:pt x="9174595" y="4969131"/>
                  <a:pt x="9174595" y="3621656"/>
                </a:cubicBezTo>
                <a:cubicBezTo>
                  <a:pt x="9174595" y="2093192"/>
                  <a:pt x="8601001" y="754641"/>
                  <a:pt x="7574092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42D14D1-56B7-40CD-8694-A9A48170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8673" y="-17801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50A315C-978A-4A52-966E-55B2698F2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75235" y="-17801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A300CA0-7B3D-FAF9-0A65-AB63147F1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932" y="893763"/>
            <a:ext cx="7340048" cy="1324651"/>
          </a:xfrm>
        </p:spPr>
        <p:txBody>
          <a:bodyPr anchor="b">
            <a:normAutofit/>
          </a:bodyPr>
          <a:lstStyle/>
          <a:p>
            <a:r>
              <a:rPr lang="tr-TR" sz="3600"/>
              <a:t>Objectives</a:t>
            </a:r>
            <a:endParaRPr lang="en-US" sz="36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C23663C-D3AB-F71D-4DE1-362EE0ECE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5932" y="2329732"/>
            <a:ext cx="7340048" cy="3299791"/>
          </a:xfrm>
        </p:spPr>
        <p:txBody>
          <a:bodyPr>
            <a:normAutofit/>
          </a:bodyPr>
          <a:lstStyle/>
          <a:p>
            <a:pPr marL="342900" lvl="0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Investigating the relationship between the openings and the chess level of players, which are determined by their Elo-ratings, using visual network analysis and statistics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Analyzing the chess community and different playing habits, by benefiting from network analysis techniques such as closeness and betweenness centrality, in the framework of network science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Establishing a link between player level and gameplay habits using the Community Detection algorithm, Louvain method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1723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kitap, satranç taşı, metin, sarı içeren bir resim&#10;&#10;Açıklama otomatik olarak oluşturuldu">
            <a:extLst>
              <a:ext uri="{FF2B5EF4-FFF2-40B4-BE49-F238E27FC236}">
                <a16:creationId xmlns:a16="http://schemas.microsoft.com/office/drawing/2014/main" id="{B38B6ACD-BA72-6466-A536-B56031E3F1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2" t="9091" r="13104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85E598C-5EEC-43BC-6188-17A9AAC5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tr-TR" sz="2800" dirty="0" err="1"/>
              <a:t>Literature</a:t>
            </a:r>
            <a:r>
              <a:rPr lang="tr-TR" sz="2800" dirty="0"/>
              <a:t> </a:t>
            </a:r>
            <a:r>
              <a:rPr lang="tr-TR" sz="2800" dirty="0" err="1"/>
              <a:t>Review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708EF3C-D9F3-AE48-AD45-01CE61968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Quantifying The Complexity And Similarity Of Chess Openings Using Online Chess Community Data</a:t>
            </a:r>
            <a:endParaRPr lang="tr-TR" sz="17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Structure Constrained By Metadata In Networks Of Chess Players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958210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chemeClr val="tx1">
              <a:lumMod val="65000"/>
              <a:lumOff val="3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3C71D45-3A0D-E709-5D53-2595274D9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Visual Analysis Of Bipartite Network</a:t>
            </a:r>
          </a:p>
        </p:txBody>
      </p:sp>
      <p:pic>
        <p:nvPicPr>
          <p:cNvPr id="2050" name="Picture 2" descr="metin, ekran görüntüsü içeren bir resimAçıklama otomatik olarak oluşturuldu">
            <a:extLst>
              <a:ext uri="{FF2B5EF4-FFF2-40B4-BE49-F238E27FC236}">
                <a16:creationId xmlns:a16="http://schemas.microsoft.com/office/drawing/2014/main" id="{B7DBEB42-F73F-4EC4-7A1A-3A7766E71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8861" y="1083578"/>
            <a:ext cx="9509681" cy="1545323"/>
          </a:xfrm>
          <a:prstGeom prst="rect">
            <a:avLst/>
          </a:prstGeom>
          <a:noFill/>
          <a:effectLst>
            <a:reflection stA="70000" endPos="65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7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40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65000"/>
                <a:lumOff val="3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1">
            <a:extLst>
              <a:ext uri="{FF2B5EF4-FFF2-40B4-BE49-F238E27FC236}">
                <a16:creationId xmlns:a16="http://schemas.microsoft.com/office/drawing/2014/main" id="{ED5459C7-DA0A-E8D7-502F-2ED0A199707D}"/>
              </a:ext>
            </a:extLst>
          </p:cNvPr>
          <p:cNvGrpSpPr>
            <a:grpSpLocks/>
          </p:cNvGrpSpPr>
          <p:nvPr/>
        </p:nvGrpSpPr>
        <p:grpSpPr bwMode="auto">
          <a:xfrm>
            <a:off x="663533" y="652242"/>
            <a:ext cx="4932218" cy="2503055"/>
            <a:chOff x="1440" y="1440"/>
            <a:chExt cx="9357" cy="4148"/>
          </a:xfrm>
        </p:grpSpPr>
        <p:pic>
          <p:nvPicPr>
            <p:cNvPr id="3084" name="Picture 12">
              <a:extLst>
                <a:ext uri="{FF2B5EF4-FFF2-40B4-BE49-F238E27FC236}">
                  <a16:creationId xmlns:a16="http://schemas.microsoft.com/office/drawing/2014/main" id="{EEE0178A-BF8E-15F8-349E-18693966C5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" t="1563"/>
            <a:stretch>
              <a:fillRect/>
            </a:stretch>
          </p:blipFill>
          <p:spPr bwMode="auto">
            <a:xfrm>
              <a:off x="5793" y="1957"/>
              <a:ext cx="5004" cy="3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5" name="Picture 13">
              <a:extLst>
                <a:ext uri="{FF2B5EF4-FFF2-40B4-BE49-F238E27FC236}">
                  <a16:creationId xmlns:a16="http://schemas.microsoft.com/office/drawing/2014/main" id="{4C2EA237-7C68-04F1-3822-5E4A50220F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0" y="1440"/>
              <a:ext cx="4148" cy="41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20">
            <a:extLst>
              <a:ext uri="{FF2B5EF4-FFF2-40B4-BE49-F238E27FC236}">
                <a16:creationId xmlns:a16="http://schemas.microsoft.com/office/drawing/2014/main" id="{1C782F3A-BFBD-DE41-AB30-A8EDA67346F8}"/>
              </a:ext>
            </a:extLst>
          </p:cNvPr>
          <p:cNvGrpSpPr>
            <a:grpSpLocks/>
          </p:cNvGrpSpPr>
          <p:nvPr/>
        </p:nvGrpSpPr>
        <p:grpSpPr bwMode="auto">
          <a:xfrm>
            <a:off x="3124994" y="3567333"/>
            <a:ext cx="5942012" cy="2638425"/>
            <a:chOff x="1440" y="7149"/>
            <a:chExt cx="9357" cy="4153"/>
          </a:xfrm>
        </p:grpSpPr>
        <p:pic>
          <p:nvPicPr>
            <p:cNvPr id="3093" name="Picture 21">
              <a:extLst>
                <a:ext uri="{FF2B5EF4-FFF2-40B4-BE49-F238E27FC236}">
                  <a16:creationId xmlns:a16="http://schemas.microsoft.com/office/drawing/2014/main" id="{25143AE2-BBF7-9071-BCEC-2B094F75C0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0" y="7149"/>
              <a:ext cx="4153" cy="4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4" name="Picture 22">
              <a:extLst>
                <a:ext uri="{FF2B5EF4-FFF2-40B4-BE49-F238E27FC236}">
                  <a16:creationId xmlns:a16="http://schemas.microsoft.com/office/drawing/2014/main" id="{DF8EBBAD-10C1-3A07-E248-19966FDDB5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1" y="7753"/>
              <a:ext cx="5006" cy="3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23">
            <a:extLst>
              <a:ext uri="{FF2B5EF4-FFF2-40B4-BE49-F238E27FC236}">
                <a16:creationId xmlns:a16="http://schemas.microsoft.com/office/drawing/2014/main" id="{B6299CFD-16A8-4A50-388C-8E406243AE13}"/>
              </a:ext>
            </a:extLst>
          </p:cNvPr>
          <p:cNvGrpSpPr>
            <a:grpSpLocks/>
          </p:cNvGrpSpPr>
          <p:nvPr/>
        </p:nvGrpSpPr>
        <p:grpSpPr bwMode="auto">
          <a:xfrm>
            <a:off x="5966691" y="652242"/>
            <a:ext cx="4989486" cy="2321731"/>
            <a:chOff x="1440" y="1438"/>
            <a:chExt cx="9369" cy="4150"/>
          </a:xfrm>
          <a:solidFill>
            <a:schemeClr val="tx1">
              <a:lumMod val="75000"/>
              <a:lumOff val="25000"/>
            </a:schemeClr>
          </a:solidFill>
          <a:effectLst>
            <a:outerShdw blurRad="50800" dist="50800" dir="5400000" sx="93000" sy="93000" algn="ctr" rotWithShape="0">
              <a:srgbClr val="000000">
                <a:alpha val="51000"/>
              </a:srgbClr>
            </a:outerShdw>
            <a:reflection stA="0" endPos="65000" dist="50800" dir="5400000" sy="-100000" algn="bl" rotWithShape="0"/>
          </a:effectLst>
        </p:grpSpPr>
        <p:pic>
          <p:nvPicPr>
            <p:cNvPr id="3096" name="Picture 24">
              <a:extLst>
                <a:ext uri="{FF2B5EF4-FFF2-40B4-BE49-F238E27FC236}">
                  <a16:creationId xmlns:a16="http://schemas.microsoft.com/office/drawing/2014/main" id="{6D4229C8-0408-94A2-6A45-CFB90EFB14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0" y="1438"/>
              <a:ext cx="4150" cy="4150"/>
            </a:xfrm>
            <a:prstGeom prst="rect">
              <a:avLst/>
            </a:prstGeom>
            <a:grpFill/>
          </p:spPr>
        </p:pic>
        <p:pic>
          <p:nvPicPr>
            <p:cNvPr id="3097" name="Picture 25">
              <a:extLst>
                <a:ext uri="{FF2B5EF4-FFF2-40B4-BE49-F238E27FC236}">
                  <a16:creationId xmlns:a16="http://schemas.microsoft.com/office/drawing/2014/main" id="{AE217F97-10C5-6637-C929-A8093AD6E0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3" y="2048"/>
              <a:ext cx="5006" cy="3153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408196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75723F0-C601-E2A2-F535-669E0BDE5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Mathematical Analysis of Bipartite Network</a:t>
            </a:r>
          </a:p>
        </p:txBody>
      </p:sp>
      <p:pic>
        <p:nvPicPr>
          <p:cNvPr id="1026" name="Picture 2" descr="metin, ekran görüntüsü, çizgi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B4805F79-D58A-610D-5820-F7CB1E00A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773102"/>
            <a:ext cx="10905066" cy="419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51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Rectangle 2055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2057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1" name="Picture 3" descr="metin, ekran görüntüsü, öykü gelişim çizgisi; kumpas; grafiğini çıkarma, çizgi içeren bir resim&#10;&#10;Açıklama otomatik olarak oluşturuldu">
            <a:extLst>
              <a:ext uri="{FF2B5EF4-FFF2-40B4-BE49-F238E27FC236}">
                <a16:creationId xmlns:a16="http://schemas.microsoft.com/office/drawing/2014/main" id="{6091BAF8-C025-23D1-1512-286818398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4073" y="2436241"/>
            <a:ext cx="5294716" cy="201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0" name="Straight Connector 2059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metin, ekran görüntüsü, öykü gelişim çizgisi; kumpas; grafiğini çıkarma, çizgi içeren bir resim&#10;&#10;Açıklama otomatik olarak oluşturuldu">
            <a:extLst>
              <a:ext uri="{FF2B5EF4-FFF2-40B4-BE49-F238E27FC236}">
                <a16:creationId xmlns:a16="http://schemas.microsoft.com/office/drawing/2014/main" id="{0E7122D2-50DE-3F2A-7489-359982BA2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1128" y="2409768"/>
            <a:ext cx="5294715" cy="203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33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Rectangle 307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86" name="Group 308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3" name="Rectangle 308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Isosceles Triangle 308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o 4">
            <a:extLst>
              <a:ext uri="{FF2B5EF4-FFF2-40B4-BE49-F238E27FC236}">
                <a16:creationId xmlns:a16="http://schemas.microsoft.com/office/drawing/2014/main" id="{B9E1502C-2A99-4085-F2AB-0E8A1B9D27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65156"/>
              </p:ext>
            </p:extLst>
          </p:nvPr>
        </p:nvGraphicFramePr>
        <p:xfrm>
          <a:off x="643467" y="2328997"/>
          <a:ext cx="3848735" cy="21577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39595">
                  <a:extLst>
                    <a:ext uri="{9D8B030D-6E8A-4147-A177-3AD203B41FA5}">
                      <a16:colId xmlns:a16="http://schemas.microsoft.com/office/drawing/2014/main" val="2385686796"/>
                    </a:ext>
                  </a:extLst>
                </a:gridCol>
                <a:gridCol w="2009140">
                  <a:extLst>
                    <a:ext uri="{9D8B030D-6E8A-4147-A177-3AD203B41FA5}">
                      <a16:colId xmlns:a16="http://schemas.microsoft.com/office/drawing/2014/main" val="1472903765"/>
                    </a:ext>
                  </a:extLst>
                </a:gridCol>
              </a:tblGrid>
              <a:tr h="46736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Radius Of Network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25454657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dirty="0">
                          <a:effectLst/>
                        </a:rPr>
                        <a:t>Diameter Of Network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3947875"/>
                  </a:ext>
                </a:extLst>
              </a:tr>
              <a:tr h="31877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Periphery Of Network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‘A93’ – ‘E59’ – ‘D57’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963126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Centre Of Network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‘B12’ – ‘B01’ – ‘B22’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7914302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>
                          <a:effectLst/>
                        </a:rPr>
                        <a:t>Average Path Length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dirty="0">
                          <a:effectLst/>
                        </a:rPr>
                        <a:t>1.39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0651240"/>
                  </a:ext>
                </a:extLst>
              </a:tr>
            </a:tbl>
          </a:graphicData>
        </a:graphic>
      </p:graphicFrame>
      <p:pic>
        <p:nvPicPr>
          <p:cNvPr id="3074" name="Picture 2">
            <a:extLst>
              <a:ext uri="{FF2B5EF4-FFF2-40B4-BE49-F238E27FC236}">
                <a16:creationId xmlns:a16="http://schemas.microsoft.com/office/drawing/2014/main" id="{7D5CC75F-3361-15BF-AF80-134DAA26E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8015" y="2317935"/>
            <a:ext cx="6090518" cy="222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842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415</Words>
  <Application>Microsoft Office PowerPoint</Application>
  <PresentationFormat>Geniş ekran</PresentationFormat>
  <Paragraphs>46</Paragraphs>
  <Slides>13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21" baseType="lpstr">
      <vt:lpstr>Meiryo</vt:lpstr>
      <vt:lpstr>Arial</vt:lpstr>
      <vt:lpstr>Calibri</vt:lpstr>
      <vt:lpstr>Calibri Light</vt:lpstr>
      <vt:lpstr>Symbol</vt:lpstr>
      <vt:lpstr>Times New Roman</vt:lpstr>
      <vt:lpstr>Wingdings</vt:lpstr>
      <vt:lpstr>Office Teması</vt:lpstr>
      <vt:lpstr>Analyzing Opening Choices and Player Strengths in Online Chess: A Network Analysis Approach </vt:lpstr>
      <vt:lpstr>Dataset</vt:lpstr>
      <vt:lpstr>Objectives</vt:lpstr>
      <vt:lpstr>Literature Review</vt:lpstr>
      <vt:lpstr>The Visual Analysis Of Bipartite Network</vt:lpstr>
      <vt:lpstr>PowerPoint Sunusu</vt:lpstr>
      <vt:lpstr>The Mathematical Analysis of Bipartite Network</vt:lpstr>
      <vt:lpstr>PowerPoint Sunusu</vt:lpstr>
      <vt:lpstr>PowerPoint Sunusu</vt:lpstr>
      <vt:lpstr>Community Detection</vt:lpstr>
      <vt:lpstr>PowerPoint Sunusu</vt:lpstr>
      <vt:lpstr>Conclusion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Opening Choices and Player Strengths in Online Chess: A Network Analysis Approach </dc:title>
  <dc:creator>Serkan Kütük</dc:creator>
  <cp:lastModifiedBy>Serkan Kütük</cp:lastModifiedBy>
  <cp:revision>2</cp:revision>
  <dcterms:created xsi:type="dcterms:W3CDTF">2023-06-12T12:04:29Z</dcterms:created>
  <dcterms:modified xsi:type="dcterms:W3CDTF">2023-06-12T15:08:52Z</dcterms:modified>
</cp:coreProperties>
</file>

<file path=docProps/thumbnail.jpeg>
</file>